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CAD-E56B-4BB4-B042-3AFE9BD4F46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F5715-5F02-4D3D-AD3F-89C1A501A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F5715-5F02-4D3D-AD3F-89C1A501A8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23558D-1826-41AE-8301-AD7C303F0EC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3BEEC0-AA5F-4A32-A724-674916EE63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\DCIM\100VIDEO\VID00002.MP4" TargetMode="External"/><Relationship Id="rId2" Type="http://schemas.openxmlformats.org/officeDocument/2006/relationships/hyperlink" Target="../VID00002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videos%20for%20presentation/adios.MP4" TargetMode="External"/><Relationship Id="rId3" Type="http://schemas.openxmlformats.org/officeDocument/2006/relationships/hyperlink" Target="videos%20for%20presentation/mayo.MP4" TargetMode="External"/><Relationship Id="rId7" Type="http://schemas.openxmlformats.org/officeDocument/2006/relationships/hyperlink" Target="videos%20for%20presentation/los%20paises%20hispanos.MP4" TargetMode="External"/><Relationship Id="rId2" Type="http://schemas.openxmlformats.org/officeDocument/2006/relationships/hyperlink" Target="videos%20for%20presentation/hola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videos%20for%20presentation/CO-%20reaca,%20jacinto.MP4" TargetMode="External"/><Relationship Id="rId5" Type="http://schemas.openxmlformats.org/officeDocument/2006/relationships/hyperlink" Target="videos%20for%20presentation/Z-%20Orlando,%20Natan.MP4" TargetMode="External"/><Relationship Id="rId10" Type="http://schemas.openxmlformats.org/officeDocument/2006/relationships/hyperlink" Target="../VID00002.MP4" TargetMode="External"/><Relationship Id="rId4" Type="http://schemas.openxmlformats.org/officeDocument/2006/relationships/hyperlink" Target="videos%20for%20presentation/Estoy%20pensando%20en%20la%20bandera.MP4" TargetMode="External"/><Relationship Id="rId9" Type="http://schemas.openxmlformats.org/officeDocument/2006/relationships/hyperlink" Target="../VID00013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6908205" cy="882119"/>
          </a:xfrm>
        </p:spPr>
        <p:txBody>
          <a:bodyPr>
            <a:no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Presented by </a:t>
            </a:r>
            <a:r>
              <a:rPr lang="en-US" sz="2800" dirty="0" err="1" smtClean="0"/>
              <a:t>Señora</a:t>
            </a:r>
            <a:r>
              <a:rPr lang="en-US" sz="2800" dirty="0" smtClean="0"/>
              <a:t> Beth Schwartz</a:t>
            </a:r>
          </a:p>
          <a:p>
            <a:pPr algn="ctr"/>
            <a:r>
              <a:rPr lang="en-US" sz="2800" dirty="0" smtClean="0"/>
              <a:t>May 14, 2014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175351" cy="2590800"/>
          </a:xfrm>
        </p:spPr>
        <p:txBody>
          <a:bodyPr/>
          <a:lstStyle/>
          <a:p>
            <a:pPr algn="ctr"/>
            <a:r>
              <a:rPr lang="en-US" sz="7200" dirty="0" smtClean="0"/>
              <a:t>Español en Marlborough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028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0"/>
            <a:ext cx="88392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8000" dirty="0" smtClean="0"/>
              <a:t> </a:t>
            </a:r>
            <a:r>
              <a:rPr lang="en-US" sz="9600" dirty="0" smtClean="0"/>
              <a:t>¿ PREGUNTAS 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187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6858000" cy="597408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5400" dirty="0" smtClean="0"/>
              <a:t>¿ 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Pasa</a:t>
            </a:r>
            <a:r>
              <a:rPr lang="en-US" sz="5400" dirty="0" smtClean="0"/>
              <a:t> ?</a:t>
            </a:r>
          </a:p>
          <a:p>
            <a:endParaRPr lang="en-US" sz="2800" dirty="0" smtClean="0"/>
          </a:p>
          <a:p>
            <a:r>
              <a:rPr lang="en-US" sz="2800" dirty="0" smtClean="0"/>
              <a:t>Program Development Research</a:t>
            </a:r>
          </a:p>
          <a:p>
            <a:pPr marL="45720" indent="0">
              <a:buNone/>
            </a:pPr>
            <a:r>
              <a:rPr lang="en-US" sz="2800" dirty="0" smtClean="0"/>
              <a:t>   Literature Review</a:t>
            </a:r>
          </a:p>
          <a:p>
            <a:pPr marL="45720" indent="0">
              <a:buNone/>
            </a:pPr>
            <a:r>
              <a:rPr lang="en-US" sz="2800" dirty="0" smtClean="0"/>
              <a:t>   FLES Program Models 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Curriculum Development</a:t>
            </a:r>
          </a:p>
          <a:p>
            <a:pPr marL="45720" indent="0">
              <a:buNone/>
            </a:pPr>
            <a:r>
              <a:rPr lang="en-US" sz="2800" dirty="0" smtClean="0"/>
              <a:t>   Staggered curriculum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/>
              <a:t>Lesson Planning/Instruction </a:t>
            </a:r>
            <a:r>
              <a:rPr lang="en-US" sz="2800" dirty="0" smtClean="0"/>
              <a:t>to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215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609600"/>
            <a:ext cx="7772400" cy="5715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Program Development</a:t>
            </a:r>
          </a:p>
          <a:p>
            <a:pPr algn="ctr"/>
            <a:r>
              <a:rPr lang="en-US" sz="4000" dirty="0" smtClean="0"/>
              <a:t>Program Model</a:t>
            </a:r>
          </a:p>
          <a:p>
            <a:pPr marL="45720" indent="0">
              <a:buNone/>
            </a:pPr>
            <a:r>
              <a:rPr lang="en-US" sz="2400" dirty="0" smtClean="0"/>
              <a:t>F.L.E.S.  (Foreign Language in the Elementary Schools)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Develops language proficiency in natural way</a:t>
            </a:r>
          </a:p>
          <a:p>
            <a:pPr lvl="1"/>
            <a:r>
              <a:rPr lang="en-US" sz="2400" dirty="0" smtClean="0"/>
              <a:t>Mirrors first language acquisition</a:t>
            </a:r>
          </a:p>
          <a:p>
            <a:pPr lvl="1"/>
            <a:r>
              <a:rPr lang="en-US" sz="2400" dirty="0" smtClean="0"/>
              <a:t>Reinforces concepts taught in the core curriculum, connections to other disciplines</a:t>
            </a:r>
          </a:p>
          <a:p>
            <a:pPr lvl="1"/>
            <a:r>
              <a:rPr lang="en-US" sz="2400" dirty="0" smtClean="0"/>
              <a:t>Incorporates the national standards for world language learning, the 5 Cs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19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731520"/>
            <a:ext cx="7696200" cy="582168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12300" dirty="0"/>
              <a:t>Philosophy </a:t>
            </a:r>
            <a:r>
              <a:rPr lang="en-US" sz="12300" dirty="0" smtClean="0"/>
              <a:t>Statement</a:t>
            </a:r>
            <a:endParaRPr lang="en-US" sz="12300" dirty="0"/>
          </a:p>
          <a:p>
            <a:pPr marL="45720" indent="0">
              <a:buNone/>
            </a:pPr>
            <a:endParaRPr lang="en-US" sz="11200" dirty="0" smtClean="0"/>
          </a:p>
          <a:p>
            <a:pPr marL="45720" indent="0">
              <a:buNone/>
            </a:pPr>
            <a:r>
              <a:rPr lang="en-US" sz="11200" dirty="0" smtClean="0"/>
              <a:t>The </a:t>
            </a:r>
            <a:r>
              <a:rPr lang="en-US" sz="11200" dirty="0"/>
              <a:t>Marlborough Elementary School Spanish program is designed to </a:t>
            </a:r>
            <a:r>
              <a:rPr lang="en-US" sz="11200" dirty="0" smtClean="0"/>
              <a:t>motivate, inspire and challenge students to become contributing members of a global society.  </a:t>
            </a:r>
          </a:p>
          <a:p>
            <a:pPr marL="45720" indent="0">
              <a:buNone/>
            </a:pPr>
            <a:r>
              <a:rPr lang="en-US" sz="11200" dirty="0" smtClean="0"/>
              <a:t>Our students will embrace </a:t>
            </a:r>
            <a:r>
              <a:rPr lang="en-US" sz="11200" dirty="0"/>
              <a:t>learning the </a:t>
            </a:r>
            <a:r>
              <a:rPr lang="en-US" sz="11200" dirty="0" smtClean="0"/>
              <a:t>skills necessary for effective communication and cultural awareness.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10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7848600" cy="52882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6000" dirty="0"/>
              <a:t>Program </a:t>
            </a:r>
            <a:r>
              <a:rPr lang="en-US" sz="16000" dirty="0" smtClean="0"/>
              <a:t>Goal</a:t>
            </a:r>
          </a:p>
          <a:p>
            <a:pPr marL="45720" indent="0" algn="ctr">
              <a:buNone/>
            </a:pPr>
            <a:r>
              <a:rPr lang="en-US" sz="12300" dirty="0"/>
              <a:t/>
            </a:r>
            <a:br>
              <a:rPr lang="en-US" sz="12300" dirty="0"/>
            </a:br>
            <a:endParaRPr lang="en-US" sz="12300" dirty="0"/>
          </a:p>
          <a:p>
            <a:pPr marL="45720" indent="0">
              <a:buNone/>
            </a:pPr>
            <a:r>
              <a:rPr lang="en-US" sz="14400" dirty="0"/>
              <a:t>The goal of the program is to launch the second language acquisition process for young enthusiastic learners, striving towards functional proficiency.  </a:t>
            </a:r>
          </a:p>
        </p:txBody>
      </p:sp>
    </p:spTree>
    <p:extLst>
      <p:ext uri="{BB962C8B-B14F-4D97-AF65-F5344CB8AC3E}">
        <p14:creationId xmlns:p14="http://schemas.microsoft.com/office/powerpoint/2010/main" val="3233618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"/>
            <a:ext cx="8077200" cy="64008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algn="ctr"/>
            <a:r>
              <a:rPr lang="en-US" sz="16000" dirty="0" smtClean="0"/>
              <a:t>Curriculum Development</a:t>
            </a:r>
            <a:endParaRPr lang="en-US" sz="16000" dirty="0"/>
          </a:p>
          <a:p>
            <a:r>
              <a:rPr lang="en-US" sz="9600" dirty="0"/>
              <a:t>Emphasizes effective communication </a:t>
            </a:r>
          </a:p>
          <a:p>
            <a:pPr marL="45720" indent="0">
              <a:buNone/>
            </a:pPr>
            <a:r>
              <a:rPr lang="en-US" sz="9600" dirty="0" smtClean="0"/>
              <a:t>        Knowing </a:t>
            </a:r>
            <a:r>
              <a:rPr lang="en-US" sz="9600" dirty="0">
                <a:solidFill>
                  <a:srgbClr val="FF0000"/>
                </a:solidFill>
              </a:rPr>
              <a:t>how, when </a:t>
            </a:r>
            <a:r>
              <a:rPr lang="en-US" sz="9600" dirty="0"/>
              <a:t>and </a:t>
            </a:r>
            <a:r>
              <a:rPr lang="en-US" sz="9600" dirty="0">
                <a:solidFill>
                  <a:srgbClr val="FF0000"/>
                </a:solidFill>
              </a:rPr>
              <a:t>why</a:t>
            </a:r>
            <a:r>
              <a:rPr lang="en-US" sz="9600" dirty="0"/>
              <a:t> to say </a:t>
            </a:r>
            <a:r>
              <a:rPr lang="en-US" sz="9600" dirty="0">
                <a:solidFill>
                  <a:srgbClr val="FF0000"/>
                </a:solidFill>
              </a:rPr>
              <a:t>what</a:t>
            </a:r>
            <a:r>
              <a:rPr lang="en-US" sz="9600" dirty="0"/>
              <a:t> to </a:t>
            </a:r>
            <a:r>
              <a:rPr lang="en-US" sz="9600" dirty="0" smtClean="0">
                <a:solidFill>
                  <a:srgbClr val="FF0000"/>
                </a:solidFill>
              </a:rPr>
              <a:t>whom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Incorporates the National Standards of Foreign Language Learning</a:t>
            </a:r>
            <a:endParaRPr lang="en-US" sz="9600" dirty="0">
              <a:solidFill>
                <a:srgbClr val="FF0000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Includes Best Practices </a:t>
            </a: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Target language used for majority of instructional time</a:t>
            </a:r>
          </a:p>
          <a:p>
            <a:pPr lvl="1"/>
            <a:r>
              <a:rPr lang="en-US" sz="7800" dirty="0">
                <a:solidFill>
                  <a:schemeClr val="tx1"/>
                </a:solidFill>
              </a:rPr>
              <a:t>Vocabulary and grammar are taught in context   </a:t>
            </a:r>
            <a:endParaRPr lang="en-US" sz="7800" dirty="0" smtClean="0">
              <a:solidFill>
                <a:schemeClr val="tx1"/>
              </a:solidFill>
            </a:endParaRP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Affective classroom climate, low anxiety</a:t>
            </a: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Continuous opportunities for students to use the language collaboratively</a:t>
            </a: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Multimodal, differentiated instruction</a:t>
            </a:r>
          </a:p>
          <a:p>
            <a:pPr lvl="1"/>
            <a:r>
              <a:rPr lang="en-US" sz="7800" dirty="0" err="1" smtClean="0">
                <a:solidFill>
                  <a:schemeClr val="tx1"/>
                </a:solidFill>
              </a:rPr>
              <a:t>Spiralling</a:t>
            </a:r>
            <a:r>
              <a:rPr lang="en-US" sz="7800" dirty="0" smtClean="0">
                <a:solidFill>
                  <a:schemeClr val="tx1"/>
                </a:solidFill>
              </a:rPr>
              <a:t> of concepts</a:t>
            </a: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High usage of authentic cultural materials</a:t>
            </a:r>
          </a:p>
          <a:p>
            <a:pPr lvl="1"/>
            <a:r>
              <a:rPr lang="en-US" sz="7800" dirty="0" smtClean="0">
                <a:solidFill>
                  <a:schemeClr val="tx1"/>
                </a:solidFill>
              </a:rPr>
              <a:t>Use of technology</a:t>
            </a: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6127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8382000" cy="5486400"/>
          </a:xfrm>
        </p:spPr>
        <p:txBody>
          <a:bodyPr>
            <a:normAutofit/>
          </a:bodyPr>
          <a:lstStyle/>
          <a:p>
            <a:pPr algn="ctr"/>
            <a:r>
              <a:rPr lang="en-US" sz="4300" dirty="0"/>
              <a:t>Curriculum Development</a:t>
            </a:r>
          </a:p>
          <a:p>
            <a:pPr marL="45720" indent="0" algn="ctr">
              <a:buNone/>
            </a:pPr>
            <a:r>
              <a:rPr lang="en-US" sz="2400" dirty="0" smtClean="0"/>
              <a:t>Staggered </a:t>
            </a:r>
            <a:r>
              <a:rPr lang="en-US" sz="2400" dirty="0" smtClean="0"/>
              <a:t>Curriculum- </a:t>
            </a:r>
            <a:r>
              <a:rPr lang="en-US" sz="2400" dirty="0" smtClean="0"/>
              <a:t>1.5 Spanish </a:t>
            </a:r>
            <a:r>
              <a:rPr lang="en-US" sz="2400" dirty="0" smtClean="0"/>
              <a:t>teachers</a:t>
            </a:r>
          </a:p>
          <a:p>
            <a:pPr marL="45720" indent="0">
              <a:buNone/>
            </a:pPr>
            <a:r>
              <a:rPr lang="en-US" dirty="0" smtClean="0"/>
              <a:t>2014-2015-   </a:t>
            </a:r>
            <a:r>
              <a:rPr lang="en-US" dirty="0" smtClean="0"/>
              <a:t>grades 1-6 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-same introductory </a:t>
            </a:r>
            <a:r>
              <a:rPr lang="en-US" dirty="0" smtClean="0"/>
              <a:t>curriculum topics</a:t>
            </a:r>
          </a:p>
          <a:p>
            <a:pPr marL="45720" indent="0">
              <a:buNone/>
            </a:pPr>
            <a:r>
              <a:rPr lang="en-US" dirty="0" smtClean="0"/>
              <a:t>                    -deve</a:t>
            </a:r>
            <a:r>
              <a:rPr lang="en-US" dirty="0" smtClean="0"/>
              <a:t>lopmentally appropriate activities and          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applications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-each grade level has its unique cultural and/or                                           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classroom curriculum </a:t>
            </a:r>
            <a:r>
              <a:rPr lang="en-US" dirty="0" smtClean="0"/>
              <a:t>connection</a:t>
            </a:r>
          </a:p>
          <a:p>
            <a:pPr marL="45720" indent="0">
              <a:buNone/>
            </a:pPr>
            <a:r>
              <a:rPr lang="en-US" dirty="0" smtClean="0"/>
              <a:t>Each year thereafter, goals and objectives for each grade level expand to include more advanced vocabulary, grammatical structures, and expectations of performance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3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609600"/>
            <a:ext cx="8229600" cy="6096000"/>
          </a:xfrm>
        </p:spPr>
        <p:txBody>
          <a:bodyPr>
            <a:normAutofit/>
          </a:bodyPr>
          <a:lstStyle/>
          <a:p>
            <a:pPr marL="2103120" lvl="7" indent="0">
              <a:buNone/>
            </a:pPr>
            <a:r>
              <a:rPr lang="en-US" sz="4300" dirty="0" smtClean="0">
                <a:solidFill>
                  <a:schemeClr val="tx1"/>
                </a:solidFill>
              </a:rPr>
              <a:t>Instruction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Spanish “a la cart”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Basic conversational skills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Greetings</a:t>
            </a:r>
          </a:p>
          <a:p>
            <a:r>
              <a:rPr lang="en-US" sz="2600" dirty="0" err="1" smtClean="0">
                <a:solidFill>
                  <a:schemeClr val="tx1"/>
                </a:solidFill>
              </a:rPr>
              <a:t>uestion</a:t>
            </a:r>
            <a:r>
              <a:rPr lang="en-US" sz="2600" dirty="0" smtClean="0">
                <a:solidFill>
                  <a:schemeClr val="tx1"/>
                </a:solidFill>
              </a:rPr>
              <a:t>/answer to obtain personal information)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Spanish speaking countries (geography and flags)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Formation of date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Weather expressions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Body parts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Sports and activities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Food and following a process with sequencing words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hlinkClick r:id="rId2" action="ppaction://hlinkfile"/>
            </a:endParaRPr>
          </a:p>
          <a:p>
            <a:endParaRPr lang="en-US" dirty="0">
              <a:hlinkClick r:id="rId2" action="ppaction://hlinkfile"/>
            </a:endParaRPr>
          </a:p>
          <a:p>
            <a:endParaRPr lang="en-US" dirty="0" smtClean="0">
              <a:hlinkClick r:id="rId3" action="ppaction://hlinkfile"/>
            </a:endParaRPr>
          </a:p>
          <a:p>
            <a:endParaRPr lang="en-US" dirty="0">
              <a:hlinkClick r:id="rId3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8371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168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Segments of La </a:t>
            </a:r>
            <a:r>
              <a:rPr lang="en-US" dirty="0" err="1">
                <a:solidFill>
                  <a:schemeClr val="tx1"/>
                </a:solidFill>
              </a:rPr>
              <a:t>Clase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smtClean="0">
                <a:solidFill>
                  <a:schemeClr val="tx1"/>
                </a:solidFill>
              </a:rPr>
              <a:t>Español 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2" action="ppaction://hlinkfile"/>
              </a:rPr>
              <a:t>videos for presentation\hola.MP4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3" action="ppaction://hlinkfile"/>
              </a:rPr>
              <a:t>Mayo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ES" dirty="0" smtClean="0">
                <a:solidFill>
                  <a:schemeClr val="tx1"/>
                </a:solidFill>
                <a:hlinkClick r:id="rId4" action="ppaction://hlinkfile"/>
              </a:rPr>
              <a:t>Estoy pensando en la bandera</a:t>
            </a:r>
            <a:endParaRPr lang="es-E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5" action="ppaction://hlinkfile"/>
              </a:rPr>
              <a:t>dialogo Orlando, </a:t>
            </a:r>
            <a:r>
              <a:rPr lang="en-US" dirty="0" err="1" smtClean="0">
                <a:solidFill>
                  <a:schemeClr val="tx1"/>
                </a:solidFill>
                <a:hlinkClick r:id="rId5" action="ppaction://hlinkfile"/>
              </a:rPr>
              <a:t>Natan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6" action="ppaction://hlinkfile"/>
              </a:rPr>
              <a:t>dialogo reaca, </a:t>
            </a:r>
            <a:r>
              <a:rPr lang="en-US" dirty="0" err="1" smtClean="0">
                <a:solidFill>
                  <a:schemeClr val="tx1"/>
                </a:solidFill>
                <a:hlinkClick r:id="rId6" action="ppaction://hlinkfile"/>
              </a:rPr>
              <a:t>jacinto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7" action="ppaction://hlinkfile"/>
              </a:rPr>
              <a:t>los </a:t>
            </a:r>
            <a:r>
              <a:rPr lang="en-US" dirty="0" err="1" smtClean="0">
                <a:solidFill>
                  <a:schemeClr val="tx1"/>
                </a:solidFill>
                <a:hlinkClick r:id="rId7" action="ppaction://hlinkfile"/>
              </a:rPr>
              <a:t>paises</a:t>
            </a:r>
            <a:r>
              <a:rPr lang="en-US" dirty="0" smtClean="0">
                <a:solidFill>
                  <a:schemeClr val="tx1"/>
                </a:solidFill>
                <a:hlinkClick r:id="rId7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linkClick r:id="rId7" action="ppaction://hlinkfile"/>
              </a:rPr>
              <a:t>hispanos</a:t>
            </a: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8" action="ppaction://hlinkfile"/>
              </a:rPr>
              <a:t>videos </a:t>
            </a:r>
            <a:r>
              <a:rPr lang="en-US" dirty="0" smtClean="0">
                <a:solidFill>
                  <a:schemeClr val="tx1"/>
                </a:solidFill>
                <a:hlinkClick r:id="rId8" action="ppaction://hlinkfile"/>
              </a:rPr>
              <a:t>for presentation\adios.MP4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hlinkClick r:id="rId9" action="ppaction://hlinkfile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hlinkClick r:id="rId9" action="ppaction://hlinkfile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hlinkClick r:id="rId9" action="ppaction://hlinkfile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hlinkClick r:id="rId9" action="ppaction://hlinkfile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hlinkClick r:id="rId10" action="ppaction://hlinkfi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557</TotalTime>
  <Words>313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Español en Marlborough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en Marlborough</dc:title>
  <dc:creator>Beth Schwartz</dc:creator>
  <cp:lastModifiedBy>Beth Schwartz</cp:lastModifiedBy>
  <cp:revision>32</cp:revision>
  <dcterms:created xsi:type="dcterms:W3CDTF">2014-05-12T15:37:57Z</dcterms:created>
  <dcterms:modified xsi:type="dcterms:W3CDTF">2014-05-14T00:57:42Z</dcterms:modified>
</cp:coreProperties>
</file>